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4" r:id="rId6"/>
    <p:sldId id="265" r:id="rId7"/>
    <p:sldId id="267" r:id="rId8"/>
    <p:sldId id="268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2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ocrat35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ocrat35.ru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2856"/>
            <a:ext cx="8424936" cy="16790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20" y="2132856"/>
            <a:ext cx="8424936" cy="167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1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044" y="260648"/>
            <a:ext cx="87164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err="1" smtClean="0">
                <a:solidFill>
                  <a:srgbClr val="FF0000"/>
                </a:solidFill>
              </a:rPr>
              <a:t>РусФест</a:t>
            </a:r>
            <a:r>
              <a:rPr lang="ru-RU" sz="6000" dirty="0" smtClean="0"/>
              <a:t> </a:t>
            </a:r>
            <a:r>
              <a:rPr lang="ru-RU" sz="3600" dirty="0" smtClean="0"/>
              <a:t>– </a:t>
            </a:r>
          </a:p>
          <a:p>
            <a:pPr algn="ctr"/>
            <a:r>
              <a:rPr lang="ru-RU" sz="3600" i="1" dirty="0" smtClean="0"/>
              <a:t>это региональная </a:t>
            </a:r>
          </a:p>
          <a:p>
            <a:pPr algn="ctr"/>
            <a:r>
              <a:rPr lang="ru-RU" sz="3600" i="1" dirty="0" smtClean="0"/>
              <a:t>образовательно-патриотическая акция</a:t>
            </a:r>
            <a:endParaRPr lang="ru-RU" sz="3600" i="1" dirty="0"/>
          </a:p>
          <a:p>
            <a:pPr algn="ctr"/>
            <a:endParaRPr lang="ru-RU" sz="2400" dirty="0" smtClean="0"/>
          </a:p>
          <a:p>
            <a:pPr algn="ctr"/>
            <a:r>
              <a:rPr lang="ru-RU" sz="4800" dirty="0" smtClean="0"/>
              <a:t>Фестиваль </a:t>
            </a:r>
            <a:r>
              <a:rPr lang="ru-RU" sz="4800" dirty="0"/>
              <a:t>сочинений </a:t>
            </a:r>
          </a:p>
          <a:p>
            <a:pPr algn="ctr"/>
            <a:r>
              <a:rPr lang="ru-RU" sz="4800" b="1" dirty="0"/>
              <a:t>«Спасем язык – спасем и Россию» </a:t>
            </a:r>
            <a:endParaRPr lang="ru-RU" sz="4800" b="1" dirty="0" smtClean="0"/>
          </a:p>
          <a:p>
            <a:pPr algn="ctr"/>
            <a:endParaRPr lang="ru-RU" sz="2400" b="1" dirty="0"/>
          </a:p>
          <a:p>
            <a:pPr algn="ctr"/>
            <a:r>
              <a:rPr lang="ru-RU" sz="3600" i="1" dirty="0" smtClean="0">
                <a:cs typeface="Times New Roman" panose="02020603050405020304" pitchFamily="18" charset="0"/>
              </a:rPr>
              <a:t>В 2019 году </a:t>
            </a:r>
            <a:r>
              <a:rPr lang="ru-RU" sz="3600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РусФест</a:t>
            </a:r>
            <a:r>
              <a:rPr lang="ru-RU" sz="3600" i="1" dirty="0" smtClean="0">
                <a:cs typeface="Times New Roman" panose="02020603050405020304" pitchFamily="18" charset="0"/>
              </a:rPr>
              <a:t> проводится впервые</a:t>
            </a:r>
            <a:endParaRPr lang="ru-RU" sz="3600" i="1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302" y="6093296"/>
            <a:ext cx="2765212" cy="55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3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864096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Автор идеи проекта и организатор </a:t>
            </a:r>
            <a:r>
              <a:rPr lang="ru-RU" sz="4000" b="1" dirty="0" err="1" smtClean="0">
                <a:solidFill>
                  <a:srgbClr val="FF0000"/>
                </a:solidFill>
              </a:rPr>
              <a:t>РусФеста</a:t>
            </a:r>
            <a:r>
              <a:rPr lang="ru-RU" sz="4000" dirty="0" smtClean="0"/>
              <a:t> </a:t>
            </a:r>
            <a:r>
              <a:rPr lang="ru-RU" sz="3200" dirty="0"/>
              <a:t>–</a:t>
            </a:r>
            <a:r>
              <a:rPr lang="ru-RU" sz="4000" dirty="0"/>
              <a:t> </a:t>
            </a:r>
          </a:p>
          <a:p>
            <a:pPr algn="ctr"/>
            <a:r>
              <a:rPr lang="ru-RU" sz="3600" dirty="0"/>
              <a:t>автономная некоммерческая организация дополнительного образования </a:t>
            </a:r>
          </a:p>
          <a:p>
            <a:pPr algn="ctr"/>
            <a:r>
              <a:rPr lang="ru-RU" sz="4000" b="1" dirty="0"/>
              <a:t>«Учебно-информационный центр «СОКРАТ» </a:t>
            </a:r>
          </a:p>
          <a:p>
            <a:pPr algn="ctr"/>
            <a:r>
              <a:rPr lang="ru-RU" sz="3600" dirty="0" smtClean="0">
                <a:hlinkClick r:id="rId2"/>
              </a:rPr>
              <a:t>http</a:t>
            </a:r>
            <a:r>
              <a:rPr lang="ru-RU" sz="3600" dirty="0">
                <a:hlinkClick r:id="rId2"/>
              </a:rPr>
              <a:t>://</a:t>
            </a:r>
            <a:r>
              <a:rPr lang="ru-RU" sz="3600" dirty="0" smtClean="0">
                <a:hlinkClick r:id="rId2"/>
              </a:rPr>
              <a:t>socrat35.ru</a:t>
            </a:r>
            <a:endParaRPr lang="ru-RU" sz="3600" dirty="0" smtClean="0"/>
          </a:p>
          <a:p>
            <a:pPr algn="ctr"/>
            <a:endParaRPr lang="ru-RU" sz="3600" dirty="0"/>
          </a:p>
          <a:p>
            <a:pPr algn="ctr"/>
            <a:endParaRPr lang="ru-RU" sz="3600" b="1" dirty="0"/>
          </a:p>
          <a:p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176" y="6021288"/>
            <a:ext cx="2767824" cy="554784"/>
          </a:xfrm>
          <a:prstGeom prst="rect">
            <a:avLst/>
          </a:prstGeom>
        </p:spPr>
      </p:pic>
      <p:pic>
        <p:nvPicPr>
          <p:cNvPr id="4" name="Рисунок 3" descr="\\server-PC\info$\ИРИНА ПИРЬЯНЕН\СОКРАТ\логотип сократ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838" y="4695297"/>
            <a:ext cx="2916324" cy="2160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677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908" y="1196752"/>
            <a:ext cx="892899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/>
              <a:t>«</a:t>
            </a:r>
            <a:r>
              <a:rPr lang="ru-RU" sz="7200" b="1" dirty="0"/>
              <a:t>Спасем язык – спасем и Россию</a:t>
            </a:r>
            <a:r>
              <a:rPr lang="ru-RU" sz="7200" b="1" dirty="0" smtClean="0"/>
              <a:t>» </a:t>
            </a:r>
            <a:r>
              <a:rPr lang="ru-RU" sz="7200" dirty="0" smtClean="0"/>
              <a:t> </a:t>
            </a:r>
            <a:r>
              <a:rPr lang="ru-RU" sz="6000" dirty="0" smtClean="0"/>
              <a:t>В.И. Белов</a:t>
            </a:r>
            <a:endParaRPr lang="ru-RU" sz="6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176" y="6021288"/>
            <a:ext cx="2767824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01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1256"/>
            <a:ext cx="8712968" cy="653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70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59191"/>
            <a:ext cx="7295320" cy="50276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5288340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Василий Иванович Белов</a:t>
            </a:r>
          </a:p>
          <a:p>
            <a:pPr algn="ctr"/>
            <a:r>
              <a:rPr lang="ru-RU" sz="3600" dirty="0" smtClean="0">
                <a:latin typeface="arial" panose="020B0604020202020204" pitchFamily="34" charset="0"/>
              </a:rPr>
              <a:t>(1932 </a:t>
            </a:r>
            <a:r>
              <a:rPr lang="ru-RU" sz="3600" dirty="0">
                <a:latin typeface="arial" panose="020B0604020202020204" pitchFamily="34" charset="0"/>
              </a:rPr>
              <a:t>г. </a:t>
            </a:r>
            <a:r>
              <a:rPr lang="ru-RU" sz="3600" dirty="0" smtClean="0">
                <a:latin typeface="arial" panose="020B0604020202020204" pitchFamily="34" charset="0"/>
              </a:rPr>
              <a:t>–2012 </a:t>
            </a:r>
            <a:r>
              <a:rPr lang="ru-RU" sz="3600" dirty="0">
                <a:latin typeface="arial" panose="020B0604020202020204" pitchFamily="34" charset="0"/>
              </a:rPr>
              <a:t>г</a:t>
            </a:r>
            <a:r>
              <a:rPr lang="ru-RU" sz="3600" dirty="0" smtClean="0">
                <a:latin typeface="arial" panose="020B0604020202020204" pitchFamily="34" charset="0"/>
              </a:rPr>
              <a:t>.)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19732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908" y="260648"/>
            <a:ext cx="8846580" cy="750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«</a:t>
            </a:r>
            <a:r>
              <a:rPr lang="ru-RU" sz="5400" b="1" dirty="0">
                <a:solidFill>
                  <a:srgbClr val="FF0000"/>
                </a:solidFill>
              </a:rPr>
              <a:t>Спасем язык – спасем и Россию</a:t>
            </a:r>
            <a:r>
              <a:rPr lang="ru-RU" sz="5400" b="1" dirty="0" smtClean="0">
                <a:solidFill>
                  <a:srgbClr val="FF0000"/>
                </a:solidFill>
              </a:rPr>
              <a:t>»</a:t>
            </a:r>
            <a:r>
              <a:rPr lang="ru-RU" sz="5400" dirty="0" smtClean="0">
                <a:solidFill>
                  <a:srgbClr val="FF0000"/>
                </a:solidFill>
              </a:rPr>
              <a:t>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3800" dirty="0" smtClean="0"/>
              <a:t>Что </a:t>
            </a:r>
            <a:r>
              <a:rPr lang="ru-RU" sz="3800" dirty="0"/>
              <a:t>значит спасти язык?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3800" dirty="0" smtClean="0"/>
              <a:t>От </a:t>
            </a:r>
            <a:r>
              <a:rPr lang="ru-RU" sz="3800" dirty="0"/>
              <a:t>чего нужно спасать язык?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3800" dirty="0" smtClean="0"/>
              <a:t>Кто </a:t>
            </a:r>
            <a:r>
              <a:rPr lang="ru-RU" sz="3800" dirty="0"/>
              <a:t>должен спасать язык?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3800" dirty="0" smtClean="0"/>
              <a:t>Действительно </a:t>
            </a:r>
            <a:r>
              <a:rPr lang="ru-RU" sz="3800" dirty="0"/>
              <a:t>ли нужно спасать язык?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3800" dirty="0" smtClean="0"/>
              <a:t>Почему </a:t>
            </a:r>
            <a:r>
              <a:rPr lang="ru-RU" sz="3800" dirty="0"/>
              <a:t>и в каком смысле спасение языка равнозначно спасению России? </a:t>
            </a:r>
          </a:p>
          <a:p>
            <a:pPr algn="ctr"/>
            <a:endParaRPr lang="ru-RU" sz="4800" dirty="0" smtClean="0">
              <a:solidFill>
                <a:srgbClr val="FF0000"/>
              </a:solidFill>
            </a:endParaRPr>
          </a:p>
          <a:p>
            <a:pPr algn="ctr"/>
            <a:endParaRPr lang="ru-RU" sz="6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718" y="6093296"/>
            <a:ext cx="2767824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60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38"/>
            <a:ext cx="85689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/>
              <a:t>План эссе (объем эссе </a:t>
            </a:r>
            <a:r>
              <a:rPr lang="ru-RU" sz="3000" b="1" dirty="0" smtClean="0"/>
              <a:t>- 150-400 </a:t>
            </a:r>
            <a:r>
              <a:rPr lang="ru-RU" sz="3000" b="1" dirty="0" smtClean="0"/>
              <a:t>слов)</a:t>
            </a:r>
          </a:p>
          <a:p>
            <a:pPr algn="ctr"/>
            <a:endParaRPr lang="ru-RU" sz="1200" b="1" dirty="0" smtClean="0"/>
          </a:p>
          <a:p>
            <a:r>
              <a:rPr lang="ru-RU" sz="2800" dirty="0" smtClean="0"/>
              <a:t>1. Сформулируйте проблему, поставленную данным изречением</a:t>
            </a:r>
          </a:p>
          <a:p>
            <a:r>
              <a:rPr lang="ru-RU" sz="2800" dirty="0" smtClean="0"/>
              <a:t>2. Прокомментируйте эту проблему</a:t>
            </a:r>
          </a:p>
          <a:p>
            <a:r>
              <a:rPr lang="ru-RU" sz="2800" dirty="0" smtClean="0"/>
              <a:t>3. Сформулируйте позицию В.И. Белова по проблеме</a:t>
            </a:r>
          </a:p>
          <a:p>
            <a:r>
              <a:rPr lang="ru-RU" sz="2800" dirty="0" smtClean="0"/>
              <a:t>4. Выразите собственное мнение по проблеме </a:t>
            </a:r>
            <a:r>
              <a:rPr lang="ru-RU" sz="2800" i="1" dirty="0" smtClean="0"/>
              <a:t>(согласие, несогласие или частичное согласие)</a:t>
            </a:r>
          </a:p>
          <a:p>
            <a:r>
              <a:rPr lang="ru-RU" sz="2800" dirty="0" smtClean="0"/>
              <a:t>5. Аргументируйте собственное мнение </a:t>
            </a:r>
            <a:r>
              <a:rPr lang="ru-RU" sz="2800" i="1" dirty="0" smtClean="0"/>
              <a:t>(Почему вы так считаете?)</a:t>
            </a:r>
            <a:r>
              <a:rPr lang="ru-RU" sz="2800" dirty="0" smtClean="0"/>
              <a:t>, приведите </a:t>
            </a:r>
            <a:r>
              <a:rPr lang="ru-RU" sz="2800" b="1" dirty="0" smtClean="0"/>
              <a:t>не менее двух </a:t>
            </a:r>
            <a:r>
              <a:rPr lang="ru-RU" sz="2800" dirty="0" smtClean="0"/>
              <a:t>аргументов, опираясь на литературу </a:t>
            </a:r>
            <a:r>
              <a:rPr lang="ru-RU" sz="2800" i="1" dirty="0" smtClean="0"/>
              <a:t>(художественную, публицистическую или научную) </a:t>
            </a:r>
            <a:r>
              <a:rPr lang="ru-RU" sz="2800" dirty="0" smtClean="0"/>
              <a:t>и на собственный жизненный опыт</a:t>
            </a:r>
          </a:p>
          <a:p>
            <a:r>
              <a:rPr lang="ru-RU" sz="2800" dirty="0" smtClean="0"/>
              <a:t>6. Подведите итог своим рассуждениям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176" y="6097948"/>
            <a:ext cx="2767824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72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1296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/>
              <a:t>Результаты: </a:t>
            </a:r>
            <a:endParaRPr lang="en-US" sz="6000" b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b="1" dirty="0" smtClean="0"/>
              <a:t>Когда? </a:t>
            </a:r>
          </a:p>
          <a:p>
            <a:r>
              <a:rPr lang="ru-RU" sz="4400" dirty="0" smtClean="0"/>
              <a:t>18 </a:t>
            </a:r>
            <a:r>
              <a:rPr lang="ru-RU" sz="4400" dirty="0"/>
              <a:t>ноября 2019 </a:t>
            </a:r>
            <a:r>
              <a:rPr lang="ru-RU" sz="4400" dirty="0" smtClean="0"/>
              <a:t>года</a:t>
            </a:r>
          </a:p>
          <a:p>
            <a:pPr marL="571500" indent="-571500">
              <a:buFontTx/>
              <a:buChar char="-"/>
            </a:pPr>
            <a:endParaRPr lang="ru-RU" sz="2000" dirty="0" smtClean="0">
              <a:hlinkClick r:id="rId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b="1" dirty="0" smtClean="0"/>
              <a:t>Где? </a:t>
            </a:r>
            <a:endParaRPr lang="ru-RU" sz="4400" b="1" dirty="0" smtClean="0">
              <a:hlinkClick r:id="rId2"/>
            </a:endParaRPr>
          </a:p>
          <a:p>
            <a:r>
              <a:rPr lang="ru-RU" sz="4400" dirty="0" smtClean="0">
                <a:hlinkClick r:id="rId2"/>
              </a:rPr>
              <a:t>http</a:t>
            </a:r>
            <a:r>
              <a:rPr lang="ru-RU" sz="4400" dirty="0">
                <a:hlinkClick r:id="rId2"/>
              </a:rPr>
              <a:t>://</a:t>
            </a:r>
            <a:r>
              <a:rPr lang="ru-RU" sz="4400" dirty="0" smtClean="0">
                <a:hlinkClick r:id="rId2"/>
              </a:rPr>
              <a:t>socrat35.ru</a:t>
            </a:r>
            <a:endParaRPr lang="ru-RU" sz="4400" dirty="0" smtClean="0"/>
          </a:p>
          <a:p>
            <a:endParaRPr lang="ru-RU" sz="2400" dirty="0" smtClean="0"/>
          </a:p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Благодарим за участие!</a:t>
            </a:r>
            <a:endParaRPr lang="en-US" sz="6000" b="1" dirty="0" smtClean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486" y="6093296"/>
            <a:ext cx="2767824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45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207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user</cp:lastModifiedBy>
  <cp:revision>38</cp:revision>
  <dcterms:created xsi:type="dcterms:W3CDTF">2019-09-19T20:54:32Z</dcterms:created>
  <dcterms:modified xsi:type="dcterms:W3CDTF">2019-10-22T05:15:06Z</dcterms:modified>
</cp:coreProperties>
</file>